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6" r:id="rId3"/>
    <p:sldId id="257" r:id="rId4"/>
    <p:sldId id="258" r:id="rId5"/>
    <p:sldId id="259" r:id="rId6"/>
    <p:sldId id="264" r:id="rId7"/>
    <p:sldId id="265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302D5-1498-4603-97DC-C6241691692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4CF4D7-8BCE-47B3-BE08-9BEAD97D1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511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3"/>
          <a:srcRect l="36378" t="27920" r="35096" b="60969"/>
          <a:stretch>
            <a:fillRect/>
          </a:stretch>
        </p:blipFill>
        <p:spPr bwMode="auto">
          <a:xfrm>
            <a:off x="279441" y="304800"/>
            <a:ext cx="6536995" cy="1133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8"/>
          <p:cNvSpPr/>
          <p:nvPr/>
        </p:nvSpPr>
        <p:spPr>
          <a:xfrm>
            <a:off x="7190509" y="304800"/>
            <a:ext cx="73152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Department of Information Technology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1676400"/>
            <a:ext cx="146304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ight Triangle 11"/>
          <p:cNvSpPr/>
          <p:nvPr/>
        </p:nvSpPr>
        <p:spPr>
          <a:xfrm>
            <a:off x="0" y="3661063"/>
            <a:ext cx="4677023" cy="4568537"/>
          </a:xfrm>
          <a:prstGeom prst="rtTriangle">
            <a:avLst/>
          </a:prstGeom>
          <a:solidFill>
            <a:srgbClr val="C000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3" name="Right Triangle 12"/>
          <p:cNvSpPr/>
          <p:nvPr/>
        </p:nvSpPr>
        <p:spPr>
          <a:xfrm flipH="1">
            <a:off x="10169236" y="3917373"/>
            <a:ext cx="4461164" cy="4312227"/>
          </a:xfrm>
          <a:prstGeom prst="rtTriangle">
            <a:avLst/>
          </a:prstGeom>
          <a:solidFill>
            <a:srgbClr val="C000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428416" y="2234046"/>
            <a:ext cx="977356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Virtual Mouse Using Hand Gesture</a:t>
            </a:r>
            <a:br>
              <a:rPr lang="en-US" sz="2800" b="1" dirty="0">
                <a:latin typeface="Times New Roman" pitchFamily="18" charset="0"/>
                <a:cs typeface="Times New Roman" pitchFamily="18" charset="0"/>
              </a:rPr>
            </a:b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Course Code: </a:t>
            </a:r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KCS 354</a:t>
            </a:r>
            <a:b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Course Name: </a:t>
            </a:r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Mini Project </a:t>
            </a:r>
            <a:b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CSE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- 5</a:t>
            </a:r>
            <a:r>
              <a:rPr lang="en-US" sz="2800" b="1" baseline="30000" dirty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  Sem</a:t>
            </a:r>
            <a:br>
              <a:rPr lang="en-US" sz="2800" b="1" dirty="0">
                <a:latin typeface="Times New Roman" pitchFamily="18" charset="0"/>
                <a:cs typeface="Times New Roman" pitchFamily="18" charset="0"/>
              </a:rPr>
            </a:b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2023-24 (Odd Sem)</a:t>
            </a:r>
            <a:br>
              <a:rPr lang="en-US" sz="2800" b="1" dirty="0">
                <a:latin typeface="Times New Roman" pitchFamily="18" charset="0"/>
                <a:cs typeface="Times New Roman" pitchFamily="18" charset="0"/>
              </a:rPr>
            </a:b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Presented By –</a:t>
            </a:r>
          </a:p>
          <a:p>
            <a:pPr algn="ctr"/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sz="2800" b="1" dirty="0" err="1">
                <a:latin typeface="Times New Roman" pitchFamily="18" charset="0"/>
                <a:cs typeface="Times New Roman" pitchFamily="18" charset="0"/>
              </a:rPr>
              <a:t>Animesh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 Pratap Singh (2100970100014)</a:t>
            </a:r>
            <a:br>
              <a:rPr lang="en-US" sz="2800" b="1" dirty="0">
                <a:latin typeface="Times New Roman" pitchFamily="18" charset="0"/>
                <a:cs typeface="Times New Roman" pitchFamily="18" charset="0"/>
              </a:rPr>
            </a:b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            Anmol Agrawal (2100970100019)</a:t>
            </a:r>
          </a:p>
          <a:p>
            <a:pPr algn="ctr"/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             Akash Yadav (210097010009)</a:t>
            </a:r>
            <a:endParaRPr lang="en-US" sz="2800" dirty="0"/>
          </a:p>
        </p:txBody>
      </p:sp>
      <p:sp>
        <p:nvSpPr>
          <p:cNvPr id="15" name="Rectangle 14"/>
          <p:cNvSpPr/>
          <p:nvPr/>
        </p:nvSpPr>
        <p:spPr>
          <a:xfrm>
            <a:off x="3657600" y="6346510"/>
            <a:ext cx="73152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Mr.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Youddhaveer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Singh</a:t>
            </a:r>
          </a:p>
          <a:p>
            <a:pPr algn="ctr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Assistant Professor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079348" y="2798093"/>
            <a:ext cx="8055923" cy="8473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6561"/>
              </a:lnSpc>
            </a:pPr>
            <a:r>
              <a:rPr lang="en-US" sz="4000" b="1" dirty="0">
                <a:solidFill>
                  <a:srgbClr val="002060"/>
                </a:solidFill>
                <a:latin typeface="Times New Roman" pitchFamily="18" charset="0"/>
                <a:ea typeface="Corben" pitchFamily="34" charset="-122"/>
                <a:cs typeface="Times New Roman" pitchFamily="18" charset="0"/>
              </a:rPr>
              <a:t>Virtual Mouse using Hand Gestures</a:t>
            </a:r>
            <a:endParaRPr lang="en-US" sz="4000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182591" y="4246998"/>
            <a:ext cx="73152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799"/>
              </a:lnSpc>
            </a:pPr>
            <a:r>
              <a:rPr lang="en-US" sz="2400" b="1" dirty="0">
                <a:solidFill>
                  <a:srgbClr val="002060"/>
                </a:solidFill>
                <a:latin typeface="Times New Roman" pitchFamily="18" charset="0"/>
                <a:ea typeface="Nobile" pitchFamily="34" charset="-122"/>
                <a:cs typeface="Times New Roman" pitchFamily="18" charset="0"/>
              </a:rPr>
              <a:t>Welcome to the world of virtual mouse control using hand gestures. Explore the exciting possibilities of this innovative technology in human-computer interaction.</a:t>
            </a:r>
            <a:endParaRPr lang="en-US" sz="2400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566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50757" y="56449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1B1B27"/>
                </a:solidFill>
                <a:latin typeface="Times New Roman" pitchFamily="18" charset="0"/>
                <a:ea typeface="Corben" pitchFamily="34" charset="-122"/>
                <a:cs typeface="Times New Roman" pitchFamily="18" charset="0"/>
              </a:rPr>
              <a:t>Introduction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590193" y="1810365"/>
            <a:ext cx="5166122" cy="2632544"/>
          </a:xfrm>
          <a:prstGeom prst="roundRect">
            <a:avLst>
              <a:gd name="adj" fmla="val 3558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808857" y="2098271"/>
            <a:ext cx="34823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Definition of virtual mouse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826175" y="2693194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virtual mouse is a computer input device that allows users to control the cursor and perform actions using hand gestures, eliminating the need for a physical mouse.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72875" y="4848217"/>
            <a:ext cx="5166122" cy="2810113"/>
          </a:xfrm>
          <a:prstGeom prst="roundRect">
            <a:avLst>
              <a:gd name="adj" fmla="val 3558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808857" y="5309061"/>
            <a:ext cx="46941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Importance of hand gestures in human-computer interaction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908176" y="6120079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Hand gestures provide a natural and intuitive way for users to interact with computers, enhancing user experience and enabling more immersive interactions.</a:t>
            </a:r>
            <a:endParaRPr lang="en-US" sz="1750" dirty="0"/>
          </a:p>
        </p:txBody>
      </p:sp>
      <p:sp>
        <p:nvSpPr>
          <p:cNvPr id="14" name="Rectangle 1"/>
          <p:cNvSpPr>
            <a:spLocks noChangeArrowheads="1"/>
          </p:cNvSpPr>
          <p:nvPr/>
        </p:nvSpPr>
        <p:spPr bwMode="auto">
          <a:xfrm rot="10800000" flipV="1">
            <a:off x="8056305" y="2392263"/>
            <a:ext cx="4554714" cy="3139321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The hand gesture is the simplest and most natural way to communicate among the</a:t>
            </a:r>
            <a:r>
              <a:rPr kumimoji="0" lang="en-US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various gesture communication</a:t>
            </a:r>
          </a:p>
          <a:p>
            <a:pPr marR="0" lvl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modalities, according to a survey and a study on sign</a:t>
            </a:r>
            <a:r>
              <a:rPr kumimoji="0" lang="en-US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language.</a:t>
            </a:r>
          </a:p>
          <a:p>
            <a:pPr marR="0" lvl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Real-time vision-based hand gesture identification for Human-</a:t>
            </a:r>
          </a:p>
          <a:p>
            <a:pPr marR="0" lvl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Computer Interaction is becoming more and more feasible</a:t>
            </a:r>
          </a:p>
          <a:p>
            <a:pPr marR="0" lvl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because to recent advances in computer</a:t>
            </a:r>
            <a:r>
              <a:rPr kumimoji="0" lang="en-US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vision and pattern recognition</a:t>
            </a: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. 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40366" y="196486"/>
            <a:ext cx="60807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1B1B27"/>
                </a:solidFill>
                <a:latin typeface="Times New Roman" pitchFamily="18" charset="0"/>
                <a:ea typeface="Corben" pitchFamily="34" charset="-122"/>
                <a:cs typeface="Times New Roman" pitchFamily="18" charset="0"/>
              </a:rPr>
              <a:t>Hand Gestures as Input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468966" y="149122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69407" y="1574687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1326162" y="1394009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Different types of hand gestures that can be used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1326162" y="2693194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Hand gestures can include movements such as swiping, pointing, pinching, and waving to control various aspects of the virtual mouse.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16330" y="476436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669407" y="4847823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1326162" y="4667145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Examples of hand gestures for mouse control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1409288" y="5674097"/>
            <a:ext cx="44440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 cursor movement, users can use gestures like moving their hand horizontally or vertically. For clicking, users can make a tapping or pinching gesture.</a:t>
            </a:r>
            <a:endParaRPr lang="en-US" sz="1750" dirty="0"/>
          </a:p>
        </p:txBody>
      </p:sp>
      <p:pic>
        <p:nvPicPr>
          <p:cNvPr id="16" name="image2.jpeg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619009" y="543672"/>
            <a:ext cx="7077624" cy="505702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8173656" y="6299261"/>
            <a:ext cx="39683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Figure : </a:t>
            </a:r>
            <a:r>
              <a:rPr lang="en-US" dirty="0"/>
              <a:t>Hand Landmarks by Media Pipe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658178"/>
            <a:ext cx="61112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Tracking and Detection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1796891"/>
            <a:ext cx="5110520" cy="315849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233035"/>
            <a:ext cx="511052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Technology used for tracking hand movements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6149578"/>
            <a:ext cx="511052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Computer vision technology, combined with depth sensors or cameras, is used to track and capture hand movements accurately in real-time.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1796891"/>
            <a:ext cx="5110639" cy="315860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1768" y="5233154"/>
            <a:ext cx="511063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Techniques for hand gesture detection in real-time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7481768" y="6149697"/>
            <a:ext cx="511063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Deep learning algorithms analyze the captured hand movements, recognizing specific gestures and translating them into corresponding mouse actions.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3682" y="424981"/>
            <a:ext cx="73152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404155"/>
                </a:solidFill>
                <a:latin typeface="Times New Roman" pitchFamily="18" charset="0"/>
                <a:ea typeface="Nobile" pitchFamily="34" charset="-122"/>
                <a:cs typeface="Times New Roman" pitchFamily="18" charset="0"/>
              </a:rPr>
              <a:t>FLOWCHART</a:t>
            </a:r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image3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3682" y="1787236"/>
            <a:ext cx="7720445" cy="543444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62686" y="7618906"/>
            <a:ext cx="38546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Figure : </a:t>
            </a:r>
            <a:r>
              <a:rPr lang="en-US" dirty="0"/>
              <a:t>Block diagram of Mini Models</a:t>
            </a:r>
          </a:p>
        </p:txBody>
      </p:sp>
      <p:pic>
        <p:nvPicPr>
          <p:cNvPr id="5" name="image4.jpe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76510" y="526040"/>
            <a:ext cx="3787660" cy="646704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723853" y="7618906"/>
            <a:ext cx="37655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Figure 3: </a:t>
            </a:r>
            <a:r>
              <a:rPr lang="en-US" dirty="0"/>
              <a:t>Flow of Hand tracking Model</a:t>
            </a:r>
          </a:p>
        </p:txBody>
      </p:sp>
    </p:spTree>
    <p:extLst>
      <p:ext uri="{BB962C8B-B14F-4D97-AF65-F5344CB8AC3E}">
        <p14:creationId xmlns:p14="http://schemas.microsoft.com/office/powerpoint/2010/main" val="3857967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23832" y="6605338"/>
            <a:ext cx="3919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Figure : </a:t>
            </a:r>
            <a:r>
              <a:rPr lang="en-US" dirty="0"/>
              <a:t>Result of Hand Tracking Model</a:t>
            </a:r>
          </a:p>
        </p:txBody>
      </p:sp>
      <p:sp>
        <p:nvSpPr>
          <p:cNvPr id="4" name="Rectangle 3"/>
          <p:cNvSpPr/>
          <p:nvPr/>
        </p:nvSpPr>
        <p:spPr>
          <a:xfrm>
            <a:off x="336558" y="419053"/>
            <a:ext cx="1988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RESULT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254571" y="6605338"/>
            <a:ext cx="3964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Tutorial : </a:t>
            </a:r>
            <a:r>
              <a:rPr lang="en-US" dirty="0"/>
              <a:t>Performing the mouse actions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25E092-EE0E-80A1-3FD7-32C705A75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7998" y="1838748"/>
            <a:ext cx="4801016" cy="3993226"/>
          </a:xfrm>
          <a:prstGeom prst="rect">
            <a:avLst/>
          </a:prstGeom>
        </p:spPr>
      </p:pic>
      <p:pic>
        <p:nvPicPr>
          <p:cNvPr id="9" name="virtual_mouse">
            <a:hlinkClick r:id="" action="ppaction://media"/>
            <a:extLst>
              <a:ext uri="{FF2B5EF4-FFF2-40B4-BE49-F238E27FC236}">
                <a16:creationId xmlns:a16="http://schemas.microsoft.com/office/drawing/2014/main" id="{882F7092-4C9E-52BC-451F-2A4AB22296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56077" y="2035173"/>
            <a:ext cx="6400669" cy="3600376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49894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833199" y="178212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98334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33582" y="3025021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059668"/>
            <a:ext cx="44729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Recap of the main points discussed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629025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 explored the concept of virtual mouse control using hand gestures, which offers natural and intuitive interaction possibilities for users.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833199" y="473559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13811">
            <a:solidFill>
              <a:srgbClr val="A5B3F3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95482" y="4777264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1555313" y="4811911"/>
            <a:ext cx="6080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Future possibilities of virtual mouse technology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1555313" y="5381268"/>
            <a:ext cx="858428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As hand gesture recognition technology continues to evolve, the virtual mouse concept can expand beyond current limitations, improving human-computer interaction in innovative ways.</a:t>
            </a:r>
            <a:endParaRPr lang="en-US" sz="1750" dirty="0"/>
          </a:p>
        </p:txBody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2245" y="0"/>
            <a:ext cx="3938155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451</Words>
  <Application>Microsoft Office PowerPoint</Application>
  <PresentationFormat>Custom</PresentationFormat>
  <Paragraphs>49</Paragraphs>
  <Slides>8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Corben</vt:lpstr>
      <vt:lpstr>Nobile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Anmol Agrawal</cp:lastModifiedBy>
  <cp:revision>5</cp:revision>
  <dcterms:created xsi:type="dcterms:W3CDTF">2023-11-26T15:26:20Z</dcterms:created>
  <dcterms:modified xsi:type="dcterms:W3CDTF">2023-12-13T17:22:17Z</dcterms:modified>
</cp:coreProperties>
</file>